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8"/>
  </p:notesMasterIdLst>
  <p:handoutMasterIdLst>
    <p:handoutMasterId r:id="rId49"/>
  </p:handoutMasterIdLst>
  <p:sldIdLst>
    <p:sldId id="288" r:id="rId3"/>
    <p:sldId id="332" r:id="rId4"/>
    <p:sldId id="331" r:id="rId5"/>
    <p:sldId id="289" r:id="rId6"/>
    <p:sldId id="302" r:id="rId7"/>
    <p:sldId id="305" r:id="rId8"/>
    <p:sldId id="304" r:id="rId9"/>
    <p:sldId id="300" r:id="rId10"/>
    <p:sldId id="303" r:id="rId11"/>
    <p:sldId id="306" r:id="rId12"/>
    <p:sldId id="279" r:id="rId13"/>
    <p:sldId id="280" r:id="rId14"/>
    <p:sldId id="320" r:id="rId15"/>
    <p:sldId id="323" r:id="rId16"/>
    <p:sldId id="324" r:id="rId17"/>
    <p:sldId id="307" r:id="rId18"/>
    <p:sldId id="339" r:id="rId19"/>
    <p:sldId id="341" r:id="rId20"/>
    <p:sldId id="342" r:id="rId21"/>
    <p:sldId id="340" r:id="rId22"/>
    <p:sldId id="308" r:id="rId23"/>
    <p:sldId id="322" r:id="rId24"/>
    <p:sldId id="309" r:id="rId25"/>
    <p:sldId id="314" r:id="rId26"/>
    <p:sldId id="319" r:id="rId27"/>
    <p:sldId id="325" r:id="rId28"/>
    <p:sldId id="344" r:id="rId29"/>
    <p:sldId id="345" r:id="rId30"/>
    <p:sldId id="310" r:id="rId31"/>
    <p:sldId id="347" r:id="rId32"/>
    <p:sldId id="311" r:id="rId33"/>
    <p:sldId id="348" r:id="rId34"/>
    <p:sldId id="349" r:id="rId35"/>
    <p:sldId id="350" r:id="rId36"/>
    <p:sldId id="333" r:id="rId37"/>
    <p:sldId id="337" r:id="rId38"/>
    <p:sldId id="336" r:id="rId39"/>
    <p:sldId id="301" r:id="rId40"/>
    <p:sldId id="290" r:id="rId41"/>
    <p:sldId id="335" r:id="rId42"/>
    <p:sldId id="297" r:id="rId43"/>
    <p:sldId id="294" r:id="rId44"/>
    <p:sldId id="295" r:id="rId45"/>
    <p:sldId id="298" r:id="rId46"/>
    <p:sldId id="285" r:id="rId4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er Schneeberger" initials="RS" lastIdx="1" clrIdx="0">
    <p:extLst>
      <p:ext uri="{19B8F6BF-5375-455C-9EA6-DF929625EA0E}">
        <p15:presenceInfo xmlns:p15="http://schemas.microsoft.com/office/powerpoint/2012/main" userId="5d488947077de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7215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0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5T19:37:43.26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07.12.2023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07.12.2023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607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2241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Question 3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JetBot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replay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437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adaptable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2552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(</a:t>
            </a:r>
            <a:r>
              <a:rPr lang="de-DE" dirty="0" err="1"/>
              <a:t>wheels</a:t>
            </a:r>
            <a:r>
              <a:rPr lang="de-DE" dirty="0"/>
              <a:t> plus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CAMERA POV)</a:t>
            </a:r>
          </a:p>
          <a:p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parcours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difficulties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4067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1307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2363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Unity + sb3 Setup</a:t>
            </a:r>
          </a:p>
          <a:p>
            <a:endParaRPr lang="de-DE" dirty="0"/>
          </a:p>
          <a:p>
            <a:r>
              <a:rPr lang="de-DE" dirty="0"/>
              <a:t>Mit einem Training Video</a:t>
            </a:r>
          </a:p>
          <a:p>
            <a:endParaRPr lang="de-DE" dirty="0"/>
          </a:p>
          <a:p>
            <a:r>
              <a:rPr lang="de-DE" dirty="0"/>
              <a:t>Paralleles Training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1003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painting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2702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Netzwerkgrößen</a:t>
            </a:r>
          </a:p>
          <a:p>
            <a:r>
              <a:rPr lang="de-DE" dirty="0" err="1"/>
              <a:t>Preprocessing</a:t>
            </a:r>
            <a:r>
              <a:rPr lang="de-DE" dirty="0"/>
              <a:t> Schritte (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equalization</a:t>
            </a:r>
            <a:r>
              <a:rPr lang="de-DE" dirty="0"/>
              <a:t> + andere)</a:t>
            </a:r>
          </a:p>
          <a:p>
            <a:r>
              <a:rPr lang="de-DE" dirty="0"/>
              <a:t>Single Goal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???</a:t>
            </a:r>
          </a:p>
          <a:p>
            <a:r>
              <a:rPr lang="de-DE" dirty="0"/>
              <a:t>Frame stacking Anzahl</a:t>
            </a:r>
          </a:p>
          <a:p>
            <a:r>
              <a:rPr lang="de-DE" dirty="0"/>
              <a:t>N-</a:t>
            </a:r>
            <a:r>
              <a:rPr lang="de-DE" dirty="0" err="1"/>
              <a:t>step</a:t>
            </a:r>
            <a:r>
              <a:rPr lang="de-DE" dirty="0"/>
              <a:t> bootstrapping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n-</a:t>
            </a:r>
            <a:r>
              <a:rPr lang="de-DE" dirty="0" err="1"/>
              <a:t>seconds</a:t>
            </a:r>
            <a:r>
              <a:rPr lang="de-DE" dirty="0"/>
              <a:t> bootstrapping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569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4843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1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4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2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6" r:id="rId7"/>
    <p:sldLayoutId id="2147483887" r:id="rId8"/>
    <p:sldLayoutId id="2147483888" r:id="rId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End-to-End Reinforcement Learning of a CNN to achieve an autonomous driving agent resilient to light changes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Abteilung Datenbanken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2400" dirty="0"/>
              <a:t>End-to-End Reinforcement Learning of a CNN to achieve an autonomous driving agent resilient to light changes</a:t>
            </a:r>
            <a:endParaRPr lang="de-DE" altLang="de-DE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05.12.2023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dirty="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Previous</a:t>
            </a:r>
            <a:r>
              <a:rPr lang="de-DE" sz="2800" dirty="0">
                <a:ea typeface="+mj-ea"/>
              </a:rPr>
              <a:t> Work at </a:t>
            </a:r>
            <a:r>
              <a:rPr lang="de-DE" sz="2800" dirty="0" err="1">
                <a:ea typeface="+mj-ea"/>
              </a:rPr>
              <a:t>the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scads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C38322-FB45-4756-ED9B-5FA0FC88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0" y="1122796"/>
            <a:ext cx="2786300" cy="13931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60EA3B-1E22-9625-E770-6E0E70A5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3" y="2820470"/>
            <a:ext cx="3734550" cy="18785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0E2E138-2D3D-588A-804D-D3A7AD7C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33" y="2916489"/>
            <a:ext cx="3380742" cy="153670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2EA57D0-268C-6B22-70CD-6B4EBAFD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9" y="3219965"/>
            <a:ext cx="1123661" cy="104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CB5ECD-44CF-0C71-A575-40CD5BB5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15" y="1126582"/>
            <a:ext cx="2349105" cy="1382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0535D0-6271-2BCC-43ED-B3185DCB4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174" y="1130369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3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Autonomous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driving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task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7822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B54405-37C4-8736-CFD2-2F2834EB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7" y="3626994"/>
            <a:ext cx="1913823" cy="956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854F0E-FB24-5C03-1A4B-0CFD24F3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7" y="2399599"/>
            <a:ext cx="1913823" cy="956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3E65525-58AA-38BF-4937-5459FC78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57" y="1172204"/>
            <a:ext cx="1913823" cy="9569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38D3BA7-3477-2FC7-8A23-641A1D38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873" y="1293583"/>
            <a:ext cx="1913823" cy="9569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AC0B40B3-8ABC-417E-703C-BE21E9467304}"/>
              </a:ext>
            </a:extLst>
          </p:cNvPr>
          <p:cNvSpPr txBox="1"/>
          <p:nvPr/>
        </p:nvSpPr>
        <p:spPr>
          <a:xfrm>
            <a:off x="3166946" y="2196288"/>
            <a:ext cx="22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Agent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PoV</a:t>
            </a:r>
            <a:endParaRPr lang="en-GB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FA44DB5-EDB5-8796-E1C7-999DF708C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79" y="2954283"/>
            <a:ext cx="1913823" cy="95691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932AAD1D-1032-7F03-E03F-E6AE2F7001A0}"/>
              </a:ext>
            </a:extLst>
          </p:cNvPr>
          <p:cNvSpPr txBox="1"/>
          <p:nvPr/>
        </p:nvSpPr>
        <p:spPr>
          <a:xfrm>
            <a:off x="3388665" y="3874125"/>
            <a:ext cx="175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9F80AB-C9A3-28D3-E10E-8A6D29552FF7}"/>
              </a:ext>
            </a:extLst>
          </p:cNvPr>
          <p:cNvSpPr txBox="1"/>
          <p:nvPr/>
        </p:nvSpPr>
        <p:spPr>
          <a:xfrm>
            <a:off x="1108108" y="2075924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872464B-BC0E-65A5-3763-9DD8C68E6B76}"/>
              </a:ext>
            </a:extLst>
          </p:cNvPr>
          <p:cNvSpPr txBox="1"/>
          <p:nvPr/>
        </p:nvSpPr>
        <p:spPr>
          <a:xfrm>
            <a:off x="985887" y="4523047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ED94F87-F2EF-F315-2346-77474658284D}"/>
              </a:ext>
            </a:extLst>
          </p:cNvPr>
          <p:cNvSpPr txBox="1"/>
          <p:nvPr/>
        </p:nvSpPr>
        <p:spPr>
          <a:xfrm>
            <a:off x="974457" y="332608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5FBAF5F-2990-2FD8-CD41-EF32FAF1B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176" y="1415344"/>
            <a:ext cx="732630" cy="73263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49AE145E-97D1-D649-5379-90C703FCE9F2}"/>
              </a:ext>
            </a:extLst>
          </p:cNvPr>
          <p:cNvSpPr txBox="1"/>
          <p:nvPr/>
        </p:nvSpPr>
        <p:spPr>
          <a:xfrm>
            <a:off x="5951724" y="2196288"/>
            <a:ext cx="242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CNN </a:t>
            </a:r>
            <a:r>
              <a:rPr lang="de-DE" dirty="0" err="1"/>
              <a:t>produces</a:t>
            </a:r>
            <a:r>
              <a:rPr lang="de-DE" dirty="0"/>
              <a:t> Wheel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GB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9358BC2-DE79-C762-99DF-D4E933AD3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0" y="2978851"/>
            <a:ext cx="1913823" cy="956912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E2C0DB75-397F-F094-A26F-56B8D479E27F}"/>
              </a:ext>
            </a:extLst>
          </p:cNvPr>
          <p:cNvSpPr txBox="1"/>
          <p:nvPr/>
        </p:nvSpPr>
        <p:spPr>
          <a:xfrm>
            <a:off x="6337308" y="3874125"/>
            <a:ext cx="165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Agent </a:t>
            </a:r>
            <a:r>
              <a:rPr lang="de-DE" dirty="0" err="1"/>
              <a:t>moves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7ACB0-B047-216F-22AA-EBFC5528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9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Research </a:t>
            </a:r>
            <a:r>
              <a:rPr lang="de-DE" sz="2800" dirty="0" err="1">
                <a:ea typeface="+mj-ea"/>
              </a:rPr>
              <a:t>questions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16387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Fixed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train an agent to reliably Traverse the </a:t>
            </a:r>
            <a:r>
              <a:rPr lang="en-GB" dirty="0" err="1"/>
              <a:t>parcours</a:t>
            </a:r>
            <a:r>
              <a:rPr lang="en-GB" dirty="0"/>
              <a:t> of all difficulty levels?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2" y="4244272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an end-to-end trained CNN to make the agent robust to changing light conditions?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1" y="4244272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614E30-81F4-1C66-DB1C-65DC7A772703}"/>
              </a:ext>
            </a:extLst>
          </p:cNvPr>
          <p:cNvSpPr txBox="1"/>
          <p:nvPr/>
        </p:nvSpPr>
        <p:spPr>
          <a:xfrm flipH="1">
            <a:off x="959005" y="4615625"/>
            <a:ext cx="75382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replace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images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screenshots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from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different light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settings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quick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 CNN which is small enough to be used in the </a:t>
            </a:r>
            <a:r>
              <a:rPr lang="en-GB" dirty="0" err="1"/>
              <a:t>JetBot</a:t>
            </a:r>
            <a:r>
              <a:rPr lang="en-GB" dirty="0"/>
              <a:t>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1AD86-85DB-CCED-2229-9E9D0ED4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24" y="2460997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1189289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Outline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857876"/>
            <a:ext cx="6400800" cy="2433387"/>
          </a:xfrm>
        </p:spPr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Work at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ScaDS.AI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Task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Work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5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6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Related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work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6734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571500" y="1590045"/>
            <a:ext cx="4896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RL </a:t>
            </a:r>
            <a:r>
              <a:rPr lang="de-DE" dirty="0" err="1"/>
              <a:t>papers</a:t>
            </a:r>
            <a:r>
              <a:rPr lang="de-DE" dirty="0"/>
              <a:t> (PPO?)</a:t>
            </a:r>
          </a:p>
          <a:p>
            <a:r>
              <a:rPr lang="de-DE" dirty="0"/>
              <a:t>RL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papers</a:t>
            </a:r>
            <a:endParaRPr lang="de-DE" dirty="0"/>
          </a:p>
          <a:p>
            <a:r>
              <a:rPr lang="de-DE" dirty="0"/>
              <a:t>Image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papers</a:t>
            </a:r>
            <a:r>
              <a:rPr lang="de-DE" dirty="0"/>
              <a:t>? (light </a:t>
            </a:r>
            <a:r>
              <a:rPr lang="de-DE" dirty="0" err="1"/>
              <a:t>resiliency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Implementation / Methods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92334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PPO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1106905" y="1600200"/>
            <a:ext cx="191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106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REWARD FUNCTION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938463" y="1596061"/>
            <a:ext cx="546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Describe</a:t>
            </a:r>
            <a:r>
              <a:rPr lang="de-DE" dirty="0"/>
              <a:t> REWARD </a:t>
            </a:r>
            <a:r>
              <a:rPr lang="de-DE" dirty="0" err="1"/>
              <a:t>function</a:t>
            </a:r>
            <a:r>
              <a:rPr lang="de-DE" dirty="0"/>
              <a:t> plus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3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/ Network Description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Frame stacking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Outputs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CNN (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acceleration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0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31B9A21-8F61-EFFA-4B83-319680DEDF1E}"/>
              </a:ext>
            </a:extLst>
          </p:cNvPr>
          <p:cNvSpPr/>
          <p:nvPr/>
        </p:nvSpPr>
        <p:spPr>
          <a:xfrm>
            <a:off x="5502086" y="1977483"/>
            <a:ext cx="3487443" cy="26688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789622" y="2910739"/>
            <a:ext cx="1483112" cy="377740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33D62-2274-CE4C-3E43-B30AC79A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21" y="2573149"/>
            <a:ext cx="1544904" cy="1544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9" y="3247242"/>
            <a:ext cx="2798199" cy="13991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1477041-F055-9CC5-B671-C69E91760693}"/>
              </a:ext>
            </a:extLst>
          </p:cNvPr>
          <p:cNvSpPr/>
          <p:nvPr/>
        </p:nvSpPr>
        <p:spPr>
          <a:xfrm>
            <a:off x="3724507" y="3204118"/>
            <a:ext cx="1560553" cy="34068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71BB429C-D264-CEF6-6731-524F3CC31D74}"/>
              </a:ext>
            </a:extLst>
          </p:cNvPr>
          <p:cNvSpPr/>
          <p:nvPr/>
        </p:nvSpPr>
        <p:spPr>
          <a:xfrm>
            <a:off x="3724507" y="2714865"/>
            <a:ext cx="1548227" cy="276999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B63BDE-1D29-456E-EC02-D2FB0B349D52}"/>
              </a:ext>
            </a:extLst>
          </p:cNvPr>
          <p:cNvSpPr txBox="1"/>
          <p:nvPr/>
        </p:nvSpPr>
        <p:spPr>
          <a:xfrm>
            <a:off x="3754826" y="3500733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Observations</a:t>
            </a:r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Reward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E6EA41-4667-EBA5-9B8C-4EF23F0AA0F0}"/>
              </a:ext>
            </a:extLst>
          </p:cNvPr>
          <p:cNvSpPr txBox="1"/>
          <p:nvPr/>
        </p:nvSpPr>
        <p:spPr>
          <a:xfrm>
            <a:off x="3680730" y="2364111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-Agent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Behaviour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76C9D3B9-791F-EA07-E146-A51C255AC9ED}"/>
              </a:ext>
            </a:extLst>
          </p:cNvPr>
          <p:cNvSpPr/>
          <p:nvPr/>
        </p:nvSpPr>
        <p:spPr>
          <a:xfrm>
            <a:off x="5914954" y="2043377"/>
            <a:ext cx="975982" cy="917416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PPO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901EB9-6349-0A95-AEE0-D4115FBF4B3F}"/>
              </a:ext>
            </a:extLst>
          </p:cNvPr>
          <p:cNvSpPr txBox="1"/>
          <p:nvPr/>
        </p:nvSpPr>
        <p:spPr>
          <a:xfrm>
            <a:off x="7858594" y="4046833"/>
            <a:ext cx="512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CNN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9A806-9825-6600-CE9F-825E654EE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869" y="3613685"/>
            <a:ext cx="723598" cy="3617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E2248B-FDFD-BAE4-16D2-22FDDAB0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70" y="3229386"/>
            <a:ext cx="723597" cy="3617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588245-750B-AF96-9DBA-9A413A0F6CC7}"/>
              </a:ext>
            </a:extLst>
          </p:cNvPr>
          <p:cNvSpPr txBox="1"/>
          <p:nvPr/>
        </p:nvSpPr>
        <p:spPr>
          <a:xfrm>
            <a:off x="5650014" y="3979553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Preprocessing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678BE1-0C0A-9433-3278-8F063E9308D6}"/>
              </a:ext>
            </a:extLst>
          </p:cNvPr>
          <p:cNvSpPr txBox="1"/>
          <p:nvPr/>
        </p:nvSpPr>
        <p:spPr>
          <a:xfrm>
            <a:off x="6790816" y="1566877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B62CCB-CCD7-D429-C8C4-57450259FB67}"/>
              </a:ext>
            </a:extLst>
          </p:cNvPr>
          <p:cNvSpPr txBox="1"/>
          <p:nvPr/>
        </p:nvSpPr>
        <p:spPr>
          <a:xfrm>
            <a:off x="1443203" y="1508374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en-GB" dirty="0"/>
          </a:p>
        </p:txBody>
      </p:sp>
      <p:pic>
        <p:nvPicPr>
          <p:cNvPr id="25" name="carsim_training_video">
            <a:hlinkClick r:id="" action="ppaction://media"/>
            <a:extLst>
              <a:ext uri="{FF2B5EF4-FFF2-40B4-BE49-F238E27FC236}">
                <a16:creationId xmlns:a16="http://schemas.microsoft.com/office/drawing/2014/main" id="{442DC460-6204-29C7-3D07-D85D26B7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094" y="1832642"/>
            <a:ext cx="2805176" cy="13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/ Progress Monitoring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tensorboard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Standard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CF1C83E-9AFE-5298-06A6-C4405F65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9" y="1617134"/>
            <a:ext cx="4383412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Experimentation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54286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Answering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2C5189-17E2-C3AA-A5AA-C39FA9F5FDBF}"/>
              </a:ext>
            </a:extLst>
          </p:cNvPr>
          <p:cNvSpPr txBox="1"/>
          <p:nvPr/>
        </p:nvSpPr>
        <p:spPr>
          <a:xfrm>
            <a:off x="733926" y="1407695"/>
            <a:ext cx="472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per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9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equalization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frame stacking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Plain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bootstrapping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9BEF45-F8B5-FB6D-640F-E540CE5F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1" y="1617134"/>
            <a:ext cx="4378648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Evaluation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3682956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0DAA34-6139-2060-C9CA-9DA0F49B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2804447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C39D64-4C84-95EE-735D-341B7DED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2857639"/>
            <a:ext cx="1913823" cy="9569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4F3CC9-3E16-3749-5794-2F67C7B7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2857639"/>
            <a:ext cx="1913823" cy="9569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D1354C-81A4-7F92-7045-76AE6FFDDA40}"/>
              </a:ext>
            </a:extLst>
          </p:cNvPr>
          <p:cNvSpPr txBox="1"/>
          <p:nvPr/>
        </p:nvSpPr>
        <p:spPr>
          <a:xfrm>
            <a:off x="1249356" y="3761359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C9121D-0588-1F5F-A51B-4A062B0388BE}"/>
              </a:ext>
            </a:extLst>
          </p:cNvPr>
          <p:cNvSpPr txBox="1"/>
          <p:nvPr/>
        </p:nvSpPr>
        <p:spPr>
          <a:xfrm>
            <a:off x="6792178" y="3761359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76A2A6-250E-0FDE-56FF-068D4EB87844}"/>
              </a:ext>
            </a:extLst>
          </p:cNvPr>
          <p:cNvSpPr txBox="1"/>
          <p:nvPr/>
        </p:nvSpPr>
        <p:spPr>
          <a:xfrm>
            <a:off x="4095072" y="378412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0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4E420C-DE17-FEF5-2D8A-1EE6E612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64" y="2732950"/>
            <a:ext cx="1913823" cy="9569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E1E14F-5059-5808-211F-BC380EAB2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88" y="2786142"/>
            <a:ext cx="1913823" cy="9569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30B908D-5A8E-405F-D05E-ECA1F7C8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1" y="2786142"/>
            <a:ext cx="1913823" cy="95691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49E3658-590F-1F21-8971-D58C3B8DC07A}"/>
              </a:ext>
            </a:extLst>
          </p:cNvPr>
          <p:cNvSpPr txBox="1"/>
          <p:nvPr/>
        </p:nvSpPr>
        <p:spPr>
          <a:xfrm>
            <a:off x="1226872" y="3689862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C70EE2-6447-C4FB-805C-70679757D8F9}"/>
              </a:ext>
            </a:extLst>
          </p:cNvPr>
          <p:cNvSpPr txBox="1"/>
          <p:nvPr/>
        </p:nvSpPr>
        <p:spPr>
          <a:xfrm>
            <a:off x="6945653" y="3629003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BA48F-AFE7-1AD6-213F-4FDBD71E3DAA}"/>
              </a:ext>
            </a:extLst>
          </p:cNvPr>
          <p:cNvSpPr txBox="1"/>
          <p:nvPr/>
        </p:nvSpPr>
        <p:spPr>
          <a:xfrm>
            <a:off x="4072587" y="3712624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4FA882A-454E-D6C5-9632-F00C38A3226A}"/>
              </a:ext>
            </a:extLst>
          </p:cNvPr>
          <p:cNvSpPr txBox="1"/>
          <p:nvPr/>
        </p:nvSpPr>
        <p:spPr>
          <a:xfrm flipH="1">
            <a:off x="936521" y="4203355"/>
            <a:ext cx="75382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replace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images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with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screenshots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from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different light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settings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2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66627-FEC1-BD3C-D74C-85EAE1E0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Generate Replay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parcour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on </a:t>
            </a:r>
            <a:r>
              <a:rPr lang="de-DE" dirty="0" err="1"/>
              <a:t>jetbot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3BF4F7-0BA3-58FB-0789-91CAB6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84" y="3131326"/>
            <a:ext cx="1695882" cy="1353970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C7C0ECDD-6CB8-DC70-B9CC-EDBC18183C73}"/>
              </a:ext>
            </a:extLst>
          </p:cNvPr>
          <p:cNvSpPr txBox="1">
            <a:spLocks/>
          </p:cNvSpPr>
          <p:nvPr/>
        </p:nvSpPr>
        <p:spPr>
          <a:xfrm>
            <a:off x="557703" y="1573637"/>
            <a:ext cx="3578044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F9A7B1-F278-AC1D-B322-94DE33A1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47" y="1621122"/>
            <a:ext cx="4287141" cy="3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Conclusion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59176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5E228D-5D4B-487D-19A1-6ECD95E854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17663"/>
            <a:ext cx="8061158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difficulty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agent‘s</a:t>
            </a:r>
            <a:r>
              <a:rPr lang="de-DE" dirty="0"/>
              <a:t> </a:t>
            </a:r>
            <a:r>
              <a:rPr lang="de-DE" dirty="0" err="1"/>
              <a:t>resiliency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8EFCC-25B5-BBEA-AC91-E4FA55FFB34C}"/>
              </a:ext>
            </a:extLst>
          </p:cNvPr>
          <p:cNvSpPr txBox="1"/>
          <p:nvPr/>
        </p:nvSpPr>
        <p:spPr>
          <a:xfrm>
            <a:off x="601579" y="1199046"/>
            <a:ext cx="36250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TODO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mention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research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questions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3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1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Formatierungsanmerkung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160060"/>
            <a:ext cx="8234363" cy="34426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de-DE" dirty="0">
                <a:ea typeface="ＭＳ Ｐゴシック" charset="0"/>
              </a:rPr>
              <a:t>Überschriften, Zwischenüberschriften und Fließtext werden beim Eintippen der ersten Textzeile automatisch formatiert. 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Aufzählungen können über die Schaltfläche „Aufzählungszeichen“ eingestellt werden.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Nach einem Umbruch (Enter) erscheint ein weiteres Aufzählungszeichen. </a:t>
            </a:r>
          </a:p>
          <a:p>
            <a:pPr marL="719138" lvl="1" indent="-261938">
              <a:defRPr/>
            </a:pPr>
            <a:r>
              <a:rPr lang="de-DE" dirty="0">
                <a:ea typeface="ＭＳ Ｐゴシック" charset="0"/>
              </a:rPr>
              <a:t>Durch Drücken der Tabulatortaste wird der Text im Format der nächsten Gliederungseben dargestellt. </a:t>
            </a:r>
          </a:p>
          <a:p>
            <a:pPr marL="0" indent="0" eaLnBrk="1" hangingPunct="1"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Titel und Fußzeile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der Präsentation können automatisch für alle Folien geändert werden unter Ansicht/Folienmaster. Dort auf der Masterfolie 2 den Text bearbeiten.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0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 dirty="0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 dirty="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 dirty="0"/>
              <a:t>DIAGRAMME</a:t>
            </a:r>
            <a:endParaRPr lang="de-DE" altLang="de-DE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err="1">
                <a:ea typeface="+mj-ea"/>
              </a:rPr>
              <a:t>Thank</a:t>
            </a:r>
            <a:r>
              <a:rPr lang="de-DE" dirty="0">
                <a:ea typeface="+mj-ea"/>
              </a:rPr>
              <a:t> </a:t>
            </a:r>
            <a:r>
              <a:rPr lang="de-DE" dirty="0" err="1">
                <a:ea typeface="+mj-ea"/>
              </a:rPr>
              <a:t>you</a:t>
            </a:r>
            <a:r>
              <a:rPr lang="de-DE" dirty="0">
                <a:ea typeface="+mj-ea"/>
              </a:rPr>
              <a:t>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Faculty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and Computer Science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Database Department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g.m.schneeberger@gmail.de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174736" cy="2985558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Schriftart:	Arial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Haupttitel:	Schriftgröße 28pt, Großbuchstaben, Zeilenabstand einfach, fett, 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Untertitel:	Schriftgröße 18pt, Zeilenabstand einfach, 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Folienüberschriften: Schriftgröße 20pt, Großbuchstaben, Zeilenabstand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einfach, fett,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Unter-Überschriften (Subheadlines): Schriftgröße 14pt, Großbuchstaben, 	Zeilenabstand einfach, Schwarz</a:t>
            </a:r>
          </a:p>
        </p:txBody>
      </p:sp>
      <p:sp>
        <p:nvSpPr>
          <p:cNvPr id="19460" name="Textplatzhalt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 dirty="0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 dirty="0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 dirty="0"/>
              <a:t>Rahmenlinien: 1pt Grau (50 % Schwarz) und 0,5pt Grau (50 % Schwarz)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Farben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de-DE" dirty="0"/>
              <a:t>Folgende Farben können für </a:t>
            </a:r>
            <a:r>
              <a:rPr lang="de-DE" dirty="0" err="1"/>
              <a:t>SmartArts</a:t>
            </a:r>
            <a:r>
              <a:rPr lang="de-DE" dirty="0"/>
              <a:t>, </a:t>
            </a:r>
            <a:r>
              <a:rPr lang="de-DE" dirty="0" err="1"/>
              <a:t>Diagramme,Tabellen</a:t>
            </a:r>
            <a:r>
              <a:rPr lang="de-DE" dirty="0"/>
              <a:t> und Hervorhebungen verwendet werden (RGB):</a:t>
            </a:r>
          </a:p>
          <a:p>
            <a:pPr marL="271463" indent="-271463">
              <a:defRPr/>
            </a:pPr>
            <a:r>
              <a:rPr lang="de-DE" dirty="0"/>
              <a:t>Granat: 176 / 47 / 44</a:t>
            </a:r>
          </a:p>
          <a:p>
            <a:pPr marL="271463" indent="-271463">
              <a:defRPr/>
            </a:pPr>
            <a:r>
              <a:rPr lang="de-DE" dirty="0"/>
              <a:t>Karneol: 214 / 66 / 66</a:t>
            </a:r>
          </a:p>
          <a:p>
            <a:pPr marL="271463" indent="-271463">
              <a:defRPr/>
            </a:pPr>
            <a:r>
              <a:rPr lang="de-DE" dirty="0"/>
              <a:t>Aquamarin: 138 / 194 / 209</a:t>
            </a:r>
          </a:p>
          <a:p>
            <a:pPr marL="271463" indent="-271463">
              <a:defRPr/>
            </a:pPr>
            <a:r>
              <a:rPr lang="de-DE" dirty="0"/>
              <a:t>Hellgrau: 201 / 201 / 201</a:t>
            </a:r>
          </a:p>
          <a:p>
            <a:pPr marL="271463" indent="-271463">
              <a:defRPr/>
            </a:pPr>
            <a:r>
              <a:rPr lang="de-DE" dirty="0"/>
              <a:t>Basalt:  38 / 42 / 49</a:t>
            </a:r>
          </a:p>
          <a:p>
            <a:pPr marL="271463" indent="-271463"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dirty="0"/>
              <a:t>Es können außerdem Abstufungen der Farbwerte in 20%-Schritten z. B. für Diagramme genutzt werden.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29038" y="1911821"/>
            <a:ext cx="360362" cy="212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729038" y="2233975"/>
            <a:ext cx="360362" cy="2127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29038" y="2571693"/>
            <a:ext cx="360362" cy="21272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729038" y="2906844"/>
            <a:ext cx="360362" cy="21272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729038" y="3231231"/>
            <a:ext cx="360362" cy="212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22EF7C1A-C851-4607-955F-A39D34BBF18E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3E8017D9-3903-4FE7-B93D-5C81E91E63A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power_point_16zu9</Template>
  <TotalTime>0</TotalTime>
  <Words>1564</Words>
  <Application>Microsoft Office PowerPoint</Application>
  <PresentationFormat>Bildschirmpräsentation (16:9)</PresentationFormat>
  <Paragraphs>363</Paragraphs>
  <Slides>45</Slides>
  <Notes>11</Notes>
  <HiddenSlides>18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Futura</vt:lpstr>
      <vt:lpstr>Arial</vt:lpstr>
      <vt:lpstr>Calibri</vt:lpstr>
      <vt:lpstr>Symbol</vt:lpstr>
      <vt:lpstr>Master1_UniLeipzig_PPT Vorlage</vt:lpstr>
      <vt:lpstr>Master2_UniLeipzig_PPT Vorlage</vt:lpstr>
      <vt:lpstr>Diagramm</vt:lpstr>
      <vt:lpstr>End-to-End Reinforcement Learning of a CNN to achieve an autonomous driving agent resilient to light changes</vt:lpstr>
      <vt:lpstr>Outline </vt:lpstr>
      <vt:lpstr>Answering the questions</vt:lpstr>
      <vt:lpstr>Formatierungsanmerkung</vt:lpstr>
      <vt:lpstr>Textformate</vt:lpstr>
      <vt:lpstr>Textformate</vt:lpstr>
      <vt:lpstr>Textformate</vt:lpstr>
      <vt:lpstr>Anwendungsbeispiel</vt:lpstr>
      <vt:lpstr>Farben</vt:lpstr>
      <vt:lpstr>Anwendungs-beispiele</vt:lpstr>
      <vt:lpstr>Noch Eine Zwischenfolie mit Bild</vt:lpstr>
      <vt:lpstr>Previous Work at the scads </vt:lpstr>
      <vt:lpstr>Train an Agent to Drive a Vehicle in a Simulated Environment Using Reinforcement Learning</vt:lpstr>
      <vt:lpstr>Autonomous driving task </vt:lpstr>
      <vt:lpstr>Autonomous driving task</vt:lpstr>
      <vt:lpstr>Research questions </vt:lpstr>
      <vt:lpstr>Research question 1</vt:lpstr>
      <vt:lpstr>Research question 2</vt:lpstr>
      <vt:lpstr>Research question 3</vt:lpstr>
      <vt:lpstr>Anwendungsbeispiel</vt:lpstr>
      <vt:lpstr>Related work </vt:lpstr>
      <vt:lpstr>Previous work</vt:lpstr>
      <vt:lpstr>Implementation / Methods </vt:lpstr>
      <vt:lpstr>RL Training Algorithm PPO</vt:lpstr>
      <vt:lpstr>RL Training REWARD FUNCTION</vt:lpstr>
      <vt:lpstr>Agent / Network Description</vt:lpstr>
      <vt:lpstr>Reinforcement learning training setup</vt:lpstr>
      <vt:lpstr>RL Training / Progress Monitoring</vt:lpstr>
      <vt:lpstr>Experimentation</vt:lpstr>
      <vt:lpstr>Experimentation</vt:lpstr>
      <vt:lpstr>Evaluation</vt:lpstr>
      <vt:lpstr>Agent evaluation</vt:lpstr>
      <vt:lpstr>Agent evaluation</vt:lpstr>
      <vt:lpstr>Jetbot processing power evaluation</vt:lpstr>
      <vt:lpstr>Conclusion</vt:lpstr>
      <vt:lpstr>Conclusion</vt:lpstr>
      <vt:lpstr>Anwendungsbeispiel</vt:lpstr>
      <vt:lpstr>Anwendungsbeispiel</vt:lpstr>
      <vt:lpstr>Anwendungsbeispiel</vt:lpstr>
      <vt:lpstr>Anwendungsbeispiel</vt:lpstr>
      <vt:lpstr>Anwendungsbeispiel</vt:lpstr>
      <vt:lpstr>PowerPoint-Präsentation</vt:lpstr>
      <vt:lpstr>Anwendungs-beispiel</vt:lpstr>
      <vt:lpstr>Anwendungsbeispiel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Reinforcement Learning of a CNN to achieve an autonomous driving agent resilient to light changes</dc:title>
  <dc:creator>Reiner Schneeberger</dc:creator>
  <cp:lastModifiedBy>Reiner Schneeberger</cp:lastModifiedBy>
  <cp:revision>56</cp:revision>
  <cp:lastPrinted>2017-09-28T12:33:25Z</cp:lastPrinted>
  <dcterms:created xsi:type="dcterms:W3CDTF">2023-12-05T15:12:24Z</dcterms:created>
  <dcterms:modified xsi:type="dcterms:W3CDTF">2023-12-07T10:21:17Z</dcterms:modified>
</cp:coreProperties>
</file>